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5"/>
    <p:restoredTop sz="94643"/>
  </p:normalViewPr>
  <p:slideViewPr>
    <p:cSldViewPr>
      <p:cViewPr varScale="1">
        <p:scale>
          <a:sx n="107" d="100"/>
          <a:sy n="107" d="100"/>
        </p:scale>
        <p:origin x="176" y="5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7D5AEC-2B1C-C64F-BAAA-E52E92157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C3408-BC1D-A644-AAC3-66D40F81EA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39BE8D-C1C3-6B4E-B42B-CBC9D749CBE6}" type="datetimeFigureOut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CBC3A-88B8-8C46-9B41-A0A036B3B4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42BF4-9521-824E-9F4F-DED51B0FE9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CA3B47-CFE3-8A4F-B58D-3D92C254C6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6ADCC7-7C9D-384A-BA34-14289F6DA9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445C1-74A0-5749-8CAF-35030F0292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3697F1E-A440-9B46-9C8F-70F404A00ABE}" type="datetimeFigureOut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2A3757-02EE-934E-8646-5FF03F5204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ADD1AA-E5E9-8540-855E-B25000061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1A1AD-82E9-4E49-BA5A-CC7B0C40EB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E6C7C-46B2-214C-A7DE-BC0E245B5A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AEC761-209E-5C45-A8F7-B41A07FFF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4405EEB9-C0A9-9140-BA82-DB8938C015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A5D9237B-CF3E-8941-B13A-F8522C5FD8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574E7DA3-1BC4-FA4B-8E09-302C026F9F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4F247F-1E0E-7A4A-9D4C-93AC969206A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AEC761-209E-5C45-A8F7-B41A07FFF3E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88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4B1B4-D38D-C447-A646-E92A51B0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40000" y="6477003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59FE7-8885-0E40-82C8-61938CFBF04E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EFEB0-01C1-F545-941D-601F62E9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77003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05B30-4190-AF44-94A0-9744D184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600" y="3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179D4-20C3-F544-9EFE-26DDA58C1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25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C713E-4ED5-B943-873F-96D65573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B90B-9426-8B42-A780-ADEAAF61CB91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EAF74-15BF-A145-A886-C000B837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BE7DA-1F68-5443-B164-1CBC519B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46D2A-57E1-1241-A052-F8F1D7896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97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9550E-1D97-8942-8301-F2A50145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123C4-56CF-C746-860E-D4D09B27B996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B470-7FF3-9345-BBD7-A76B89B7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F2C57-3CE9-E345-A251-D3861561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5375-1E54-2147-84DA-2BF41713C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94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D6F2E-CF44-C346-992A-51FE605B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1ECF-3B91-544F-8F95-A892139E89B3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D79F2-C671-CE49-A9BC-205D6B32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90569-AE3A-3C46-8F1B-25098A37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6CD80-342D-5648-8C58-53E5CA53B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28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42FD9-916E-4A44-BD14-BDC3D8AA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E6D7-0384-7D42-BED1-B1B5AB37A976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BFAC7-4A4E-A64D-8A26-F5155577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25537-9A2D-0849-91B4-3E55842D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AEFD5-4D65-464C-ACD9-68D4702D5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81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C432F7-D5A2-7A48-BA88-4FB55A4B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F97C-588C-834D-A545-97D0BC04B988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EC068D-A372-1F4C-A178-0AF1E0812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9112AF-498E-8744-BDDC-3D7A2303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0824-3C44-BD48-AD93-62778500DF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05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0896D8-811A-634C-B553-1095763A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4908-5C0F-AD4B-927E-406B461B471C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B120125-E101-E048-A553-BAFEEFDC4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3C57A20-DE78-DB40-982B-52BD25CD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54B8-122C-534A-91A9-A0C8FE31C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76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BF2F21-9E35-0141-BBE6-30B95C8E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77F5-C677-7943-8089-2D0D40716147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31E292-ED90-A34D-A10C-DC060521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64CED7-1DB8-E747-9DA7-039C9BC2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C9FF-1C3C-634A-85DB-47A39E085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88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082F37B-69DB-F444-BE41-07A610DA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A10A-2237-2947-A543-500670D46AB2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FADFE9-443E-FE4A-A53B-BCA96D72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2178F9-B184-E64C-B910-658F4412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7113-0F2C-A34B-B89C-1F7D994F6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9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046073-811B-F647-B40B-314E2769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DC1E-42D8-5C4D-AD2C-69AC0472E8F0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26F2AB-F4CE-2E4D-B8BF-7639AA77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8DCDF1-361B-7540-85C6-48E97776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70D57-3C1E-DE42-9515-EE9A475D5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70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E8F019-6E13-B94E-9412-AF8B75D0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40DA-CB6D-A943-8388-A31B91675EF5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B8D0E1-AEB6-964D-BF46-DD985A95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7D36E8-A799-5A44-B483-7FF997751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3DDA-5BCB-2440-A67E-EA9024815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83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369E73-6626-8543-BA6B-ED2E163E40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1265AD1-DD80-8545-B9DF-D34BE44692B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492A3-355C-014E-9532-13CCA3C0B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32E74-FCED-DA4B-8999-431796787F2D}" type="datetime1">
              <a:rPr lang="en-US"/>
              <a:pPr>
                <a:defRPr/>
              </a:pPr>
              <a:t>3/7/18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80CD2-7BE9-C345-8305-400A7A871A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B1C0C-017F-204F-A4F7-B5F7CEE21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7200" y="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F72709-FA7A-9F41-917C-909067E04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B65D827-9414-1643-9009-29BEA71FF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Cybersecurity considerations at the Strategic Systems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8E4E1-9ED2-3541-9416-7156770F6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2369581"/>
            <a:ext cx="85344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William F. Hederman, Senior Fellow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University of Pennsylvania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hederman@upenn.edu</a:t>
            </a: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Center for Strategic and International Studies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18CBA5FB-DD1F-9E4B-9705-BA5A35D786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74295B-CB69-0C49-9D6D-D7FACD847F8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A4C0A84-17A1-BF43-A93F-12254595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8382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Something to keep in mind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661214E9-533C-354D-AF39-95D05AA51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1"/>
            <a:ext cx="10668000" cy="3657600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Being prepared for all circumstances is what ensures certain victory, for it means you are fighting an enemy who is already beaten.</a:t>
            </a:r>
          </a:p>
          <a:p>
            <a:pPr eaLnBrk="1" hangingPunct="1"/>
            <a:r>
              <a:rPr lang="en-US" altLang="en-US" sz="3400" dirty="0"/>
              <a:t>A successful army first ensures invincibility, and only then engages the enemy.</a:t>
            </a:r>
          </a:p>
          <a:p>
            <a:pPr eaLnBrk="1" hangingPunct="1"/>
            <a:r>
              <a:rPr lang="en-US" altLang="en-US" sz="3400" dirty="0"/>
              <a:t>Attack at points which the enemy must scramble to defend…</a:t>
            </a:r>
          </a:p>
          <a:p>
            <a:pPr lvl="1" eaLnBrk="1" hangingPunct="1"/>
            <a:r>
              <a:rPr lang="en-US" altLang="en-US" sz="3200" dirty="0"/>
              <a:t>Sun Tzu, </a:t>
            </a:r>
            <a:r>
              <a:rPr lang="en-US" altLang="en-US" sz="3200" u="sng" dirty="0"/>
              <a:t>The Art of War</a:t>
            </a:r>
            <a:r>
              <a:rPr lang="en-US" altLang="en-US" sz="3200" dirty="0"/>
              <a:t> (approx. 500 B.C.)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B6804F51-AC80-0848-9AD3-BD2F5FB57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9D1AA0-1E8F-9E4E-8D9E-F44393D7A4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686DA87B-D35F-F54F-97A8-F1D67755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8764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Illustrative “tensions” among grid objectives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62DE3F3F-063C-5C4B-9F6F-2BC670F88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66" y="1272858"/>
            <a:ext cx="10735294" cy="3939381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Mission vs. Security</a:t>
            </a:r>
          </a:p>
          <a:p>
            <a:pPr eaLnBrk="1" hangingPunct="1"/>
            <a:r>
              <a:rPr lang="en-US" altLang="en-US" sz="3400" dirty="0"/>
              <a:t>Resilience vs. Security</a:t>
            </a:r>
          </a:p>
          <a:p>
            <a:pPr eaLnBrk="1" hangingPunct="1"/>
            <a:r>
              <a:rPr lang="en-US" altLang="en-US" sz="3400" dirty="0"/>
              <a:t>Inclusiveness vs. Timeliness</a:t>
            </a:r>
          </a:p>
          <a:p>
            <a:pPr eaLnBrk="1" hangingPunct="1"/>
            <a:r>
              <a:rPr lang="en-US" altLang="en-US" sz="3400" dirty="0"/>
              <a:t>Open information/transparency vs. Security</a:t>
            </a:r>
          </a:p>
          <a:p>
            <a:pPr eaLnBrk="1" hangingPunct="1"/>
            <a:r>
              <a:rPr lang="en-US" altLang="en-US" sz="3400" dirty="0"/>
              <a:t>Security vs. Cost</a:t>
            </a:r>
          </a:p>
          <a:p>
            <a:pPr eaLnBrk="1" hangingPunct="1"/>
            <a:r>
              <a:rPr lang="en-US" altLang="en-US" sz="3400" dirty="0"/>
              <a:t>Cost vs. Risk</a:t>
            </a:r>
          </a:p>
          <a:p>
            <a:pPr eaLnBrk="1" hangingPunct="1"/>
            <a:r>
              <a:rPr lang="en-US" altLang="en-US" sz="3400" dirty="0"/>
              <a:t>Security vs. Latency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FE01CE52-09D7-564B-B065-ECD3AA486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1E2D6F-61D0-1E44-B4A2-991F0F6D483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1700</TotalTime>
  <Words>142</Words>
  <Application>Microsoft Macintosh PowerPoint</Application>
  <PresentationFormat>Widescreen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2010-IEEE-PES-Template-Office07-V2</vt:lpstr>
      <vt:lpstr>Cybersecurity considerations at the Strategic Systems Level</vt:lpstr>
      <vt:lpstr>Something to keep in mind</vt:lpstr>
      <vt:lpstr>Illustrative “tensions” among grid objectives</vt:lpstr>
    </vt:vector>
  </TitlesOfParts>
  <Company>IEEE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Susan Rivo</cp:lastModifiedBy>
  <cp:revision>10</cp:revision>
  <dcterms:created xsi:type="dcterms:W3CDTF">2010-10-12T18:25:44Z</dcterms:created>
  <dcterms:modified xsi:type="dcterms:W3CDTF">2018-03-07T22:58:56Z</dcterms:modified>
</cp:coreProperties>
</file>